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82" r:id="rId3"/>
    <p:sldId id="257" r:id="rId4"/>
    <p:sldId id="281" r:id="rId5"/>
    <p:sldId id="283" r:id="rId6"/>
    <p:sldId id="284" r:id="rId7"/>
    <p:sldId id="285" r:id="rId8"/>
    <p:sldId id="286" r:id="rId9"/>
    <p:sldId id="312" r:id="rId10"/>
    <p:sldId id="313" r:id="rId11"/>
    <p:sldId id="288" r:id="rId12"/>
    <p:sldId id="322" r:id="rId13"/>
    <p:sldId id="324" r:id="rId14"/>
    <p:sldId id="323" r:id="rId15"/>
    <p:sldId id="308"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2499E55-BA5F-4824-A971-747371983633}" type="datetimeFigureOut">
              <a:rPr lang="ru-RU" smtClean="0"/>
              <a:t>23.10.2020</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D4F7E93-68DA-4685-99F3-5374BAAC3DDD}"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2499E55-BA5F-4824-A971-747371983633}" type="datetimeFigureOut">
              <a:rPr lang="ru-RU" smtClean="0"/>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D4F7E93-68DA-4685-99F3-5374BAAC3DDD}"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2499E55-BA5F-4824-A971-747371983633}" type="datetimeFigureOut">
              <a:rPr lang="ru-RU" smtClean="0"/>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D4F7E93-68DA-4685-99F3-5374BAAC3DDD}"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2499E55-BA5F-4824-A971-747371983633}" type="datetimeFigureOut">
              <a:rPr lang="ru-RU" smtClean="0"/>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D4F7E93-68DA-4685-99F3-5374BAAC3DDD}"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2499E55-BA5F-4824-A971-747371983633}" type="datetimeFigureOut">
              <a:rPr lang="ru-RU" smtClean="0"/>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D4F7E93-68DA-4685-99F3-5374BAAC3DDD}"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2499E55-BA5F-4824-A971-747371983633}" type="datetimeFigureOut">
              <a:rPr lang="ru-RU" smtClean="0"/>
              <a:t>23.10.2020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D4F7E93-68DA-4685-99F3-5374BAAC3DDD}"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2499E55-BA5F-4824-A971-747371983633}" type="datetimeFigureOut">
              <a:rPr lang="ru-RU" smtClean="0"/>
              <a:t>23.10.2020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D4F7E93-68DA-4685-99F3-5374BAAC3DDD}"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2499E55-BA5F-4824-A971-747371983633}" type="datetimeFigureOut">
              <a:rPr lang="ru-RU" smtClean="0"/>
              <a:t>23.10.2020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D4F7E93-68DA-4685-99F3-5374BAAC3DDD}"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99E55-BA5F-4824-A971-747371983633}" type="datetimeFigureOut">
              <a:rPr lang="ru-RU" smtClean="0"/>
              <a:t>23.10.2020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D4F7E93-68DA-4685-99F3-5374BAAC3DD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2499E55-BA5F-4824-A971-747371983633}" type="datetimeFigureOut">
              <a:rPr lang="ru-RU" smtClean="0"/>
              <a:t>23.10.2020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D4F7E93-68DA-4685-99F3-5374BAAC3DD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2499E55-BA5F-4824-A971-747371983633}" type="datetimeFigureOut">
              <a:rPr lang="ru-RU" smtClean="0"/>
              <a:t>23.10.2020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D4F7E93-68DA-4685-99F3-5374BAAC3DDD}"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2499E55-BA5F-4824-A971-747371983633}" type="datetimeFigureOut">
              <a:rPr lang="ru-RU" smtClean="0"/>
              <a:t>23.10.2020</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D4F7E93-68DA-4685-99F3-5374BAAC3DD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3068960"/>
            <a:ext cx="7772400" cy="936104"/>
          </a:xfrm>
        </p:spPr>
        <p:txBody>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sz="2400" dirty="0" smtClean="0"/>
              <a:t>Муниципальное бюджетное дошкольное образовательное учреждение «Дульдургинский детский сад «Бэлиг» </a:t>
            </a:r>
            <a:br>
              <a:rPr lang="ru-RU" sz="2400" dirty="0" smtClean="0"/>
            </a:br>
            <a:r>
              <a:rPr lang="ru-RU" sz="2400" dirty="0"/>
              <a:t/>
            </a:r>
            <a:br>
              <a:rPr lang="ru-RU" sz="2400" dirty="0"/>
            </a:br>
            <a:r>
              <a:rPr lang="ru-RU" sz="2400" dirty="0" smtClean="0"/>
              <a:t/>
            </a:r>
            <a:br>
              <a:rPr lang="ru-RU" sz="2400" dirty="0" smtClean="0"/>
            </a:br>
            <a:r>
              <a:rPr lang="ru-RU" dirty="0" smtClean="0"/>
              <a:t>«</a:t>
            </a:r>
            <a:r>
              <a:rPr lang="ru-RU" sz="3200" dirty="0" smtClean="0"/>
              <a:t>Формирование национальных ценностей бурятского народа у детей дошкольного возраста</a:t>
            </a:r>
            <a:r>
              <a:rPr lang="ru-RU" dirty="0" smtClean="0"/>
              <a:t>»</a:t>
            </a:r>
            <a:endParaRPr lang="ru-RU" dirty="0"/>
          </a:p>
        </p:txBody>
      </p:sp>
      <p:sp>
        <p:nvSpPr>
          <p:cNvPr id="3" name="Подзаголовок 2"/>
          <p:cNvSpPr>
            <a:spLocks noGrp="1"/>
          </p:cNvSpPr>
          <p:nvPr>
            <p:ph type="subTitle" idx="1"/>
          </p:nvPr>
        </p:nvSpPr>
        <p:spPr>
          <a:xfrm>
            <a:off x="4572000" y="2852936"/>
            <a:ext cx="3736504" cy="672480"/>
          </a:xfrm>
        </p:spPr>
        <p:txBody>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a:p>
        </p:txBody>
      </p:sp>
      <p:sp>
        <p:nvSpPr>
          <p:cNvPr id="4" name="TextBox 3"/>
          <p:cNvSpPr txBox="1"/>
          <p:nvPr/>
        </p:nvSpPr>
        <p:spPr>
          <a:xfrm>
            <a:off x="3589475" y="4922409"/>
            <a:ext cx="5273688" cy="830997"/>
          </a:xfrm>
          <a:prstGeom prst="rect">
            <a:avLst/>
          </a:prstGeom>
          <a:noFill/>
        </p:spPr>
        <p:txBody>
          <a:bodyPr wrap="none" rtlCol="0">
            <a:spAutoFit/>
          </a:bodyPr>
          <a:lstStyle/>
          <a:p>
            <a:pPr algn="ctr"/>
            <a:r>
              <a:rPr lang="ru-RU" sz="2400" b="1" dirty="0" smtClean="0"/>
              <a:t>Выполнила: воспитатель</a:t>
            </a:r>
          </a:p>
          <a:p>
            <a:r>
              <a:rPr lang="ru-RU" sz="2400" b="1" dirty="0" err="1" smtClean="0"/>
              <a:t>Дагбаева</a:t>
            </a:r>
            <a:r>
              <a:rPr lang="ru-RU" sz="2400" b="1" dirty="0" smtClean="0"/>
              <a:t> Дарима </a:t>
            </a:r>
            <a:r>
              <a:rPr lang="ru-RU" sz="2400" b="1" dirty="0" err="1" smtClean="0"/>
              <a:t>Ринчиндоржиевна</a:t>
            </a:r>
            <a:endParaRPr lang="ru-RU" sz="2400" b="1" dirty="0"/>
          </a:p>
        </p:txBody>
      </p:sp>
    </p:spTree>
    <p:extLst>
      <p:ext uri="{BB962C8B-B14F-4D97-AF65-F5344CB8AC3E}">
        <p14:creationId xmlns:p14="http://schemas.microsoft.com/office/powerpoint/2010/main" val="1266007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628800"/>
            <a:ext cx="8054294" cy="3816424"/>
          </a:xfrm>
          <a:prstGeom prst="rect">
            <a:avLst/>
          </a:prstGeom>
        </p:spPr>
      </p:pic>
      <p:sp>
        <p:nvSpPr>
          <p:cNvPr id="2" name="Объект 1"/>
          <p:cNvSpPr>
            <a:spLocks noGrp="1"/>
          </p:cNvSpPr>
          <p:nvPr>
            <p:ph idx="1"/>
          </p:nvPr>
        </p:nvSpPr>
        <p:spPr/>
        <p:txBody>
          <a:bodyPr/>
          <a:lstStyle/>
          <a:p>
            <a:endParaRPr lang="ru-RU" dirty="0"/>
          </a:p>
        </p:txBody>
      </p:sp>
    </p:spTree>
    <p:extLst>
      <p:ext uri="{BB962C8B-B14F-4D97-AF65-F5344CB8AC3E}">
        <p14:creationId xmlns:p14="http://schemas.microsoft.com/office/powerpoint/2010/main" val="1113741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8490" y="570156"/>
            <a:ext cx="7756263" cy="626596"/>
          </a:xfrm>
        </p:spPr>
        <p:txBody>
          <a:bodyPr/>
          <a:lstStyle/>
          <a:p>
            <a:r>
              <a:rPr lang="ru-RU" dirty="0" smtClean="0"/>
              <a:t>3 этап</a:t>
            </a:r>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7011146" cy="464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273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65621" y="1861765"/>
            <a:ext cx="6359723" cy="3013473"/>
          </a:xfrm>
        </p:spPr>
      </p:pic>
      <p:sp>
        <p:nvSpPr>
          <p:cNvPr id="3" name="Заголовок 2"/>
          <p:cNvSpPr>
            <a:spLocks noGrp="1"/>
          </p:cNvSpPr>
          <p:nvPr>
            <p:ph type="title"/>
          </p:nvPr>
        </p:nvSpPr>
        <p:spPr/>
        <p:txBody>
          <a:bodyPr/>
          <a:lstStyle/>
          <a:p>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6679" y="188640"/>
            <a:ext cx="5887868" cy="2789891"/>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6679" y="3068960"/>
            <a:ext cx="5926744" cy="2808312"/>
          </a:xfrm>
          <a:prstGeom prst="rect">
            <a:avLst/>
          </a:prstGeom>
        </p:spPr>
      </p:pic>
    </p:spTree>
    <p:extLst>
      <p:ext uri="{BB962C8B-B14F-4D97-AF65-F5344CB8AC3E}">
        <p14:creationId xmlns:p14="http://schemas.microsoft.com/office/powerpoint/2010/main" val="900199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88640"/>
            <a:ext cx="3960440" cy="2970330"/>
          </a:xfrm>
        </p:spPr>
      </p:pic>
      <p:sp>
        <p:nvSpPr>
          <p:cNvPr id="3" name="Заголовок 2"/>
          <p:cNvSpPr>
            <a:spLocks noGrp="1"/>
          </p:cNvSpPr>
          <p:nvPr>
            <p:ph type="title"/>
          </p:nvPr>
        </p:nvSpPr>
        <p:spPr/>
        <p:txBody>
          <a:bodyPr/>
          <a:lstStyle/>
          <a:p>
            <a:endParaRPr lang="ru-RU"/>
          </a:p>
        </p:txBody>
      </p:sp>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b="13182"/>
          <a:stretch/>
        </p:blipFill>
        <p:spPr>
          <a:xfrm>
            <a:off x="4283968" y="193220"/>
            <a:ext cx="4527083" cy="2947748"/>
          </a:xfrm>
          <a:prstGeom prst="rect">
            <a:avLst/>
          </a:prstGeom>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r="6212"/>
          <a:stretch/>
        </p:blipFill>
        <p:spPr>
          <a:xfrm>
            <a:off x="1331640" y="3284984"/>
            <a:ext cx="6596252" cy="3332573"/>
          </a:xfrm>
          <a:prstGeom prst="rect">
            <a:avLst/>
          </a:prstGeom>
        </p:spPr>
      </p:pic>
    </p:spTree>
    <p:extLst>
      <p:ext uri="{BB962C8B-B14F-4D97-AF65-F5344CB8AC3E}">
        <p14:creationId xmlns:p14="http://schemas.microsoft.com/office/powerpoint/2010/main" val="1790023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60648"/>
            <a:ext cx="4450937" cy="3338203"/>
          </a:xfrm>
        </p:spPr>
      </p:pic>
      <p:sp>
        <p:nvSpPr>
          <p:cNvPr id="3" name="Заголовок 2"/>
          <p:cNvSpPr>
            <a:spLocks noGrp="1"/>
          </p:cNvSpPr>
          <p:nvPr>
            <p:ph type="title"/>
          </p:nvPr>
        </p:nvSpPr>
        <p:spPr/>
        <p:txBody>
          <a:bodyPr/>
          <a:lstStyle/>
          <a:p>
            <a:endParaRPr lang="ru-RU"/>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033" y="3636022"/>
            <a:ext cx="4128120" cy="309609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260648"/>
            <a:ext cx="4008107" cy="3006080"/>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3641461"/>
            <a:ext cx="4120868" cy="3090651"/>
          </a:xfrm>
          <a:prstGeom prst="rect">
            <a:avLst/>
          </a:prstGeom>
        </p:spPr>
      </p:pic>
    </p:spTree>
    <p:extLst>
      <p:ext uri="{BB962C8B-B14F-4D97-AF65-F5344CB8AC3E}">
        <p14:creationId xmlns:p14="http://schemas.microsoft.com/office/powerpoint/2010/main" val="1278067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55576" y="2420888"/>
            <a:ext cx="7756263" cy="1054250"/>
          </a:xfrm>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1746708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124744"/>
            <a:ext cx="8640960" cy="5112568"/>
          </a:xfrm>
        </p:spPr>
        <p:txBody>
          <a:bodyPr>
            <a:normAutofit/>
          </a:bodyPr>
          <a:lstStyle/>
          <a:p>
            <a:pPr marL="0" indent="0" algn="just">
              <a:buNone/>
            </a:pPr>
            <a:r>
              <a:rPr lang="ru-RU" dirty="0" smtClean="0">
                <a:solidFill>
                  <a:schemeClr val="tx2">
                    <a:lumMod val="75000"/>
                  </a:schemeClr>
                </a:solidFill>
              </a:rPr>
              <a:t>В настоящее время дошкольники недостаточно владеют родным языком, не все знают национальные ценности своего народа, что является актуальной проблемой современного общества. Молодые родители не осознают, что они духовно отдаляются от своих детей в эпоху ИКТ технологии, какими невосполнимыми потерями в становлении личности оборачивается дефицит их общения.</a:t>
            </a:r>
          </a:p>
          <a:p>
            <a:pPr marL="0" indent="0" algn="just">
              <a:buNone/>
            </a:pPr>
            <a:r>
              <a:rPr lang="ru-RU" dirty="0" smtClean="0">
                <a:solidFill>
                  <a:schemeClr val="tx2">
                    <a:lumMod val="75000"/>
                  </a:schemeClr>
                </a:solidFill>
              </a:rPr>
              <a:t>	Совместная работа педагогов, родителей и детей сплачивает их друг с другом, создается доверительный деловой контакт.</a:t>
            </a:r>
          </a:p>
          <a:p>
            <a:pPr marL="0" indent="0" algn="just">
              <a:buNone/>
            </a:pPr>
            <a:r>
              <a:rPr lang="ru-RU" dirty="0" smtClean="0">
                <a:solidFill>
                  <a:schemeClr val="tx2">
                    <a:lumMod val="75000"/>
                  </a:schemeClr>
                </a:solidFill>
              </a:rPr>
              <a:t>	Каждый человек должен хорошо знать родной язык, национальные ценности своего народа.</a:t>
            </a:r>
            <a:endParaRPr lang="ru-RU" dirty="0"/>
          </a:p>
        </p:txBody>
      </p:sp>
      <p:sp>
        <p:nvSpPr>
          <p:cNvPr id="3" name="Заголовок 2"/>
          <p:cNvSpPr>
            <a:spLocks noGrp="1"/>
          </p:cNvSpPr>
          <p:nvPr>
            <p:ph type="title"/>
          </p:nvPr>
        </p:nvSpPr>
        <p:spPr>
          <a:xfrm>
            <a:off x="611560" y="188640"/>
            <a:ext cx="7756263" cy="1054250"/>
          </a:xfrm>
        </p:spPr>
        <p:txBody>
          <a:bodyPr/>
          <a:lstStyle/>
          <a:p>
            <a:r>
              <a:rPr lang="ru-RU" sz="5000" dirty="0" smtClean="0"/>
              <a:t>Актуальность </a:t>
            </a:r>
            <a:endParaRPr lang="ru-RU" sz="5000" dirty="0"/>
          </a:p>
        </p:txBody>
      </p:sp>
    </p:spTree>
    <p:extLst>
      <p:ext uri="{BB962C8B-B14F-4D97-AF65-F5344CB8AC3E}">
        <p14:creationId xmlns:p14="http://schemas.microsoft.com/office/powerpoint/2010/main" val="747913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304" t="717" r="5578"/>
          <a:stretch/>
        </p:blipFill>
        <p:spPr>
          <a:xfrm>
            <a:off x="-8692" y="836712"/>
            <a:ext cx="9122069" cy="5040560"/>
          </a:xfrm>
        </p:spPr>
      </p:pic>
      <p:sp>
        <p:nvSpPr>
          <p:cNvPr id="2" name="Заголовок 1"/>
          <p:cNvSpPr>
            <a:spLocks noGrp="1"/>
          </p:cNvSpPr>
          <p:nvPr>
            <p:ph type="title"/>
          </p:nvPr>
        </p:nvSpPr>
        <p:spPr/>
        <p:txBody>
          <a:bodyPr/>
          <a:lstStyle/>
          <a:p>
            <a:endParaRPr lang="ru-RU" dirty="0"/>
          </a:p>
        </p:txBody>
      </p:sp>
    </p:spTree>
    <p:extLst>
      <p:ext uri="{BB962C8B-B14F-4D97-AF65-F5344CB8AC3E}">
        <p14:creationId xmlns:p14="http://schemas.microsoft.com/office/powerpoint/2010/main" val="267349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332656"/>
            <a:ext cx="8424936" cy="3991031"/>
          </a:xfrm>
        </p:spPr>
        <p:txBody>
          <a:bodyPr/>
          <a:lstStyle/>
          <a:p>
            <a:pPr algn="l"/>
            <a:r>
              <a:rPr lang="ru-RU" sz="3000" dirty="0" smtClean="0"/>
              <a:t>	</a:t>
            </a:r>
            <a:r>
              <a:rPr lang="ru-RU" sz="3000" b="1" dirty="0" smtClean="0"/>
              <a:t>Тип проекта: </a:t>
            </a:r>
            <a:r>
              <a:rPr lang="ru-RU" sz="3000" dirty="0" smtClean="0"/>
              <a:t>познавательно-практический, </a:t>
            </a:r>
            <a:br>
              <a:rPr lang="ru-RU" sz="3000" dirty="0" smtClean="0"/>
            </a:br>
            <a:r>
              <a:rPr lang="ru-RU" sz="3000" dirty="0" smtClean="0"/>
              <a:t>творческий</a:t>
            </a:r>
            <a:br>
              <a:rPr lang="ru-RU" sz="3000" dirty="0" smtClean="0"/>
            </a:br>
            <a:r>
              <a:rPr lang="ru-RU" sz="3000" dirty="0" smtClean="0"/>
              <a:t>	</a:t>
            </a:r>
            <a:r>
              <a:rPr lang="ru-RU" sz="3000" b="1" dirty="0" smtClean="0">
                <a:solidFill>
                  <a:schemeClr val="tx2">
                    <a:lumMod val="75000"/>
                  </a:schemeClr>
                </a:solidFill>
              </a:rPr>
              <a:t>Участники </a:t>
            </a:r>
            <a:r>
              <a:rPr lang="ru-RU" sz="3000" b="1" dirty="0">
                <a:solidFill>
                  <a:schemeClr val="tx2">
                    <a:lumMod val="75000"/>
                  </a:schemeClr>
                </a:solidFill>
              </a:rPr>
              <a:t>проекта: </a:t>
            </a:r>
            <a:r>
              <a:rPr lang="ru-RU" sz="3000" dirty="0">
                <a:solidFill>
                  <a:schemeClr val="tx2">
                    <a:lumMod val="75000"/>
                  </a:schemeClr>
                </a:solidFill>
              </a:rPr>
              <a:t>воспитанники детского сада, родители </a:t>
            </a:r>
            <a:r>
              <a:rPr lang="ru-RU" sz="3000" dirty="0" smtClean="0">
                <a:solidFill>
                  <a:schemeClr val="tx2">
                    <a:lumMod val="75000"/>
                  </a:schemeClr>
                </a:solidFill>
              </a:rPr>
              <a:t>воспитанников, воспитатели.</a:t>
            </a:r>
            <a:br>
              <a:rPr lang="ru-RU" sz="3000" dirty="0" smtClean="0">
                <a:solidFill>
                  <a:schemeClr val="tx2">
                    <a:lumMod val="75000"/>
                  </a:schemeClr>
                </a:solidFill>
              </a:rPr>
            </a:br>
            <a:r>
              <a:rPr lang="ru-RU" sz="3000" b="1" dirty="0" smtClean="0">
                <a:solidFill>
                  <a:schemeClr val="tx2">
                    <a:lumMod val="75000"/>
                  </a:schemeClr>
                </a:solidFill>
              </a:rPr>
              <a:t>Сроки </a:t>
            </a:r>
            <a:r>
              <a:rPr lang="ru-RU" sz="3000" b="1" dirty="0" err="1" smtClean="0">
                <a:solidFill>
                  <a:schemeClr val="tx2">
                    <a:lumMod val="75000"/>
                  </a:schemeClr>
                </a:solidFill>
              </a:rPr>
              <a:t>реализации:</a:t>
            </a:r>
            <a:r>
              <a:rPr lang="ru-RU" sz="3000" dirty="0" err="1" smtClean="0">
                <a:solidFill>
                  <a:schemeClr val="tx2">
                    <a:lumMod val="75000"/>
                  </a:schemeClr>
                </a:solidFill>
              </a:rPr>
              <a:t>сентябрь</a:t>
            </a:r>
            <a:r>
              <a:rPr lang="ru-RU" sz="3000" dirty="0" smtClean="0">
                <a:solidFill>
                  <a:schemeClr val="tx2">
                    <a:lumMod val="75000"/>
                  </a:schemeClr>
                </a:solidFill>
              </a:rPr>
              <a:t> 2018-май 2019г</a:t>
            </a:r>
            <a:endParaRPr lang="ru-RU" sz="3000" dirty="0"/>
          </a:p>
        </p:txBody>
      </p:sp>
      <p:pic>
        <p:nvPicPr>
          <p:cNvPr id="6" name="Picture 2" descr="C:\Users\user\Desktop\буряад\IMG_20170317_10273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333" t="31111" r="31212" b="26364"/>
          <a:stretch/>
        </p:blipFill>
        <p:spPr bwMode="auto">
          <a:xfrm>
            <a:off x="5364088" y="3933056"/>
            <a:ext cx="2953932" cy="2657196"/>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14091" t="40567" r="13182"/>
          <a:stretch/>
        </p:blipFill>
        <p:spPr>
          <a:xfrm>
            <a:off x="490317" y="4149080"/>
            <a:ext cx="4561950" cy="2016224"/>
          </a:xfrm>
          <a:prstGeom prst="rect">
            <a:avLst/>
          </a:prstGeom>
        </p:spPr>
      </p:pic>
    </p:spTree>
    <p:extLst>
      <p:ext uri="{BB962C8B-B14F-4D97-AF65-F5344CB8AC3E}">
        <p14:creationId xmlns:p14="http://schemas.microsoft.com/office/powerpoint/2010/main" val="2407392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3" y="2060848"/>
            <a:ext cx="8280920" cy="4680519"/>
          </a:xfrm>
        </p:spPr>
        <p:txBody>
          <a:bodyPr>
            <a:normAutofit fontScale="92500" lnSpcReduction="10000"/>
          </a:bodyPr>
          <a:lstStyle/>
          <a:p>
            <a:pPr marL="0" indent="0" algn="just">
              <a:buNone/>
            </a:pPr>
            <a:r>
              <a:rPr lang="ru-RU" sz="3200" b="1" dirty="0" smtClean="0">
                <a:solidFill>
                  <a:schemeClr val="tx2">
                    <a:lumMod val="75000"/>
                  </a:schemeClr>
                </a:solidFill>
              </a:rPr>
              <a:t>Задачи </a:t>
            </a:r>
            <a:r>
              <a:rPr lang="ru-RU" sz="3200" b="1" dirty="0">
                <a:solidFill>
                  <a:schemeClr val="tx2">
                    <a:lumMod val="75000"/>
                  </a:schemeClr>
                </a:solidFill>
              </a:rPr>
              <a:t>проекта:</a:t>
            </a:r>
            <a:r>
              <a:rPr lang="ru-RU" sz="3200" dirty="0">
                <a:solidFill>
                  <a:schemeClr val="tx2">
                    <a:lumMod val="75000"/>
                  </a:schemeClr>
                </a:solidFill>
              </a:rPr>
              <a:t> </a:t>
            </a:r>
          </a:p>
          <a:p>
            <a:pPr algn="just"/>
            <a:r>
              <a:rPr lang="ru-RU" sz="3200" dirty="0" smtClean="0">
                <a:solidFill>
                  <a:schemeClr val="tx2">
                    <a:lumMod val="75000"/>
                  </a:schemeClr>
                </a:solidFill>
              </a:rPr>
              <a:t> 1.Способствовать формированию элементарных представлений о народных ценностях бурятского народа.</a:t>
            </a:r>
          </a:p>
          <a:p>
            <a:pPr algn="just"/>
            <a:r>
              <a:rPr lang="ru-RU" sz="3200" dirty="0" smtClean="0">
                <a:solidFill>
                  <a:schemeClr val="tx2">
                    <a:lumMod val="75000"/>
                  </a:schemeClr>
                </a:solidFill>
              </a:rPr>
              <a:t>2.Повысить и апробировать формирование национальных ценностей бурятского народа.</a:t>
            </a:r>
          </a:p>
          <a:p>
            <a:pPr algn="just"/>
            <a:r>
              <a:rPr lang="ru-RU" sz="3200" dirty="0" smtClean="0">
                <a:solidFill>
                  <a:schemeClr val="tx2">
                    <a:lumMod val="75000"/>
                  </a:schemeClr>
                </a:solidFill>
              </a:rPr>
              <a:t>3.Приобщить дошкольников к системе духовных и культурных ценностей бурятского народа посредством разных видов деятельности.</a:t>
            </a:r>
            <a:endParaRPr lang="ru-RU" dirty="0"/>
          </a:p>
        </p:txBody>
      </p:sp>
      <p:sp>
        <p:nvSpPr>
          <p:cNvPr id="3" name="Заголовок 2"/>
          <p:cNvSpPr>
            <a:spLocks noGrp="1"/>
          </p:cNvSpPr>
          <p:nvPr>
            <p:ph type="title"/>
          </p:nvPr>
        </p:nvSpPr>
        <p:spPr>
          <a:xfrm>
            <a:off x="467544" y="570156"/>
            <a:ext cx="8352928" cy="1054250"/>
          </a:xfrm>
        </p:spPr>
        <p:txBody>
          <a:bodyPr/>
          <a:lstStyle/>
          <a:p>
            <a:pPr algn="just"/>
            <a:r>
              <a:rPr lang="ru-RU" sz="2500" b="1" dirty="0" smtClean="0"/>
              <a:t>Цель проекта: Формирование национальных ценностей бурятского народа у детей дошкольного возраста </a:t>
            </a:r>
            <a:r>
              <a:rPr lang="ru-RU" sz="2500" dirty="0"/>
              <a:t/>
            </a:r>
            <a:br>
              <a:rPr lang="ru-RU" sz="2500" dirty="0"/>
            </a:br>
            <a:endParaRPr lang="ru-RU" sz="2500" dirty="0"/>
          </a:p>
        </p:txBody>
      </p:sp>
    </p:spTree>
    <p:extLst>
      <p:ext uri="{BB962C8B-B14F-4D97-AF65-F5344CB8AC3E}">
        <p14:creationId xmlns:p14="http://schemas.microsoft.com/office/powerpoint/2010/main" val="2620741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1340768"/>
            <a:ext cx="8208912" cy="3456384"/>
          </a:xfrm>
        </p:spPr>
        <p:txBody>
          <a:bodyPr>
            <a:noAutofit/>
          </a:bodyPr>
          <a:lstStyle/>
          <a:p>
            <a:pPr marL="0" indent="0" algn="just">
              <a:buNone/>
            </a:pPr>
            <a:r>
              <a:rPr lang="ru-RU" sz="2000" dirty="0" smtClean="0">
                <a:solidFill>
                  <a:schemeClr val="tx2">
                    <a:lumMod val="75000"/>
                  </a:schemeClr>
                </a:solidFill>
              </a:rPr>
              <a:t>Для дошкольников:</a:t>
            </a:r>
          </a:p>
          <a:p>
            <a:pPr marL="0" indent="0" algn="just">
              <a:buNone/>
            </a:pPr>
            <a:r>
              <a:rPr lang="ru-RU" sz="2000" dirty="0" smtClean="0">
                <a:solidFill>
                  <a:schemeClr val="tx2">
                    <a:lumMod val="75000"/>
                  </a:schemeClr>
                </a:solidFill>
              </a:rPr>
              <a:t>-знание родного языка</a:t>
            </a:r>
          </a:p>
          <a:p>
            <a:pPr marL="0" indent="0" algn="just">
              <a:buNone/>
            </a:pPr>
            <a:r>
              <a:rPr lang="ru-RU" sz="2000" dirty="0" smtClean="0">
                <a:solidFill>
                  <a:schemeClr val="tx2">
                    <a:lumMod val="75000"/>
                  </a:schemeClr>
                </a:solidFill>
              </a:rPr>
              <a:t>-знание и умение играть в бурятские народные игры</a:t>
            </a:r>
          </a:p>
          <a:p>
            <a:pPr marL="0" indent="0" algn="just">
              <a:buNone/>
            </a:pPr>
            <a:r>
              <a:rPr lang="ru-RU" sz="2000" dirty="0" smtClean="0">
                <a:solidFill>
                  <a:schemeClr val="tx2">
                    <a:lumMod val="75000"/>
                  </a:schemeClr>
                </a:solidFill>
              </a:rPr>
              <a:t>-иметь представления об истории своего народа.</a:t>
            </a:r>
          </a:p>
          <a:p>
            <a:pPr marL="0" indent="0" algn="just">
              <a:buNone/>
            </a:pPr>
            <a:r>
              <a:rPr lang="ru-RU" sz="2000" dirty="0" smtClean="0">
                <a:solidFill>
                  <a:schemeClr val="tx2">
                    <a:lumMod val="75000"/>
                  </a:schemeClr>
                </a:solidFill>
              </a:rPr>
              <a:t>Для педагога:</a:t>
            </a:r>
          </a:p>
          <a:p>
            <a:pPr marL="0" indent="0" algn="just">
              <a:buNone/>
            </a:pPr>
            <a:r>
              <a:rPr lang="ru-RU" sz="2000" dirty="0" smtClean="0">
                <a:solidFill>
                  <a:schemeClr val="tx2">
                    <a:lumMod val="75000"/>
                  </a:schemeClr>
                </a:solidFill>
              </a:rPr>
              <a:t>-освоение проектного метода</a:t>
            </a:r>
          </a:p>
          <a:p>
            <a:pPr marL="0" indent="0" algn="just">
              <a:buNone/>
            </a:pPr>
            <a:r>
              <a:rPr lang="ru-RU" sz="2000" dirty="0" smtClean="0">
                <a:solidFill>
                  <a:schemeClr val="tx2">
                    <a:lumMod val="75000"/>
                  </a:schemeClr>
                </a:solidFill>
              </a:rPr>
              <a:t>-повышение уровня педагогической компетентности</a:t>
            </a:r>
          </a:p>
          <a:p>
            <a:pPr marL="0" indent="0" algn="just">
              <a:buNone/>
            </a:pPr>
            <a:r>
              <a:rPr lang="ru-RU" sz="2000" dirty="0" smtClean="0">
                <a:solidFill>
                  <a:schemeClr val="tx2">
                    <a:lumMod val="75000"/>
                  </a:schemeClr>
                </a:solidFill>
              </a:rPr>
              <a:t>-повышение качества работы посредством разных видов деятельности в работе с детьми</a:t>
            </a:r>
          </a:p>
          <a:p>
            <a:pPr marL="0" indent="0" algn="just">
              <a:buNone/>
            </a:pPr>
            <a:r>
              <a:rPr lang="ru-RU" sz="2000" dirty="0" smtClean="0">
                <a:solidFill>
                  <a:schemeClr val="tx2">
                    <a:lumMod val="75000"/>
                  </a:schemeClr>
                </a:solidFill>
              </a:rPr>
              <a:t>-активное применение родного языка в работе с детьми.</a:t>
            </a:r>
          </a:p>
          <a:p>
            <a:pPr marL="0" indent="0" algn="just">
              <a:buNone/>
            </a:pPr>
            <a:r>
              <a:rPr lang="ru-RU" sz="2000" dirty="0" smtClean="0">
                <a:solidFill>
                  <a:schemeClr val="tx2">
                    <a:lumMod val="75000"/>
                  </a:schemeClr>
                </a:solidFill>
              </a:rPr>
              <a:t>Для родителей:</a:t>
            </a:r>
          </a:p>
          <a:p>
            <a:pPr marL="0" indent="0" algn="just">
              <a:buNone/>
            </a:pPr>
            <a:r>
              <a:rPr lang="ru-RU" sz="2000" dirty="0" smtClean="0">
                <a:solidFill>
                  <a:schemeClr val="tx2">
                    <a:lumMod val="75000"/>
                  </a:schemeClr>
                </a:solidFill>
              </a:rPr>
              <a:t>-организация доверительных и партнерских отношений с родителями дошкольников </a:t>
            </a:r>
          </a:p>
          <a:p>
            <a:pPr marL="0" indent="0" algn="just">
              <a:buNone/>
            </a:pPr>
            <a:r>
              <a:rPr lang="ru-RU" sz="2000" dirty="0" smtClean="0">
                <a:solidFill>
                  <a:schemeClr val="tx2">
                    <a:lumMod val="75000"/>
                  </a:schemeClr>
                </a:solidFill>
              </a:rPr>
              <a:t>-формирование </a:t>
            </a:r>
            <a:r>
              <a:rPr lang="ru-RU" sz="2000" dirty="0" err="1" smtClean="0">
                <a:solidFill>
                  <a:schemeClr val="tx2">
                    <a:lumMod val="75000"/>
                  </a:schemeClr>
                </a:solidFill>
              </a:rPr>
              <a:t>взимопонимания</a:t>
            </a:r>
            <a:r>
              <a:rPr lang="ru-RU" sz="2000" dirty="0" smtClean="0">
                <a:solidFill>
                  <a:schemeClr val="tx2">
                    <a:lumMod val="75000"/>
                  </a:schemeClr>
                </a:solidFill>
              </a:rPr>
              <a:t> и взаимоотношения между детьми, родителями, педагогами.</a:t>
            </a:r>
            <a:endParaRPr lang="ru-RU" sz="2000" dirty="0">
              <a:solidFill>
                <a:schemeClr val="tx2">
                  <a:lumMod val="75000"/>
                </a:schemeClr>
              </a:solidFill>
            </a:endParaRPr>
          </a:p>
          <a:p>
            <a:pPr marL="0" indent="0" algn="just">
              <a:buNone/>
            </a:pPr>
            <a:endParaRPr lang="ru-RU" sz="2000" dirty="0">
              <a:solidFill>
                <a:schemeClr val="tx2">
                  <a:lumMod val="75000"/>
                </a:schemeClr>
              </a:solidFill>
            </a:endParaRPr>
          </a:p>
        </p:txBody>
      </p:sp>
      <p:sp>
        <p:nvSpPr>
          <p:cNvPr id="3" name="Заголовок 2"/>
          <p:cNvSpPr>
            <a:spLocks noGrp="1"/>
          </p:cNvSpPr>
          <p:nvPr>
            <p:ph type="title"/>
          </p:nvPr>
        </p:nvSpPr>
        <p:spPr>
          <a:xfrm>
            <a:off x="827584" y="332656"/>
            <a:ext cx="7756263" cy="1054250"/>
          </a:xfrm>
        </p:spPr>
        <p:txBody>
          <a:bodyPr/>
          <a:lstStyle/>
          <a:p>
            <a:r>
              <a:rPr lang="ru-RU" sz="3000" b="1" dirty="0" smtClean="0"/>
              <a:t>Ожидаемые результаты:</a:t>
            </a:r>
            <a:endParaRPr lang="ru-RU" sz="3000" b="1" dirty="0"/>
          </a:p>
        </p:txBody>
      </p:sp>
    </p:spTree>
    <p:extLst>
      <p:ext uri="{BB962C8B-B14F-4D97-AF65-F5344CB8AC3E}">
        <p14:creationId xmlns:p14="http://schemas.microsoft.com/office/powerpoint/2010/main" val="2744595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764704"/>
            <a:ext cx="7745505" cy="5472608"/>
          </a:xfrm>
        </p:spPr>
        <p:txBody>
          <a:bodyPr>
            <a:normAutofit fontScale="25000" lnSpcReduction="20000"/>
          </a:bodyPr>
          <a:lstStyle/>
          <a:p>
            <a:pPr marL="0" indent="0">
              <a:buNone/>
            </a:pPr>
            <a:r>
              <a:rPr lang="ru-RU" sz="4900" dirty="0" smtClean="0">
                <a:solidFill>
                  <a:schemeClr val="tx2">
                    <a:lumMod val="75000"/>
                  </a:schemeClr>
                </a:solidFill>
              </a:rPr>
              <a:t>1.Организационный (сроки сентябрь-октябрь 2018г.):</a:t>
            </a:r>
          </a:p>
          <a:p>
            <a:pPr marL="0" indent="0">
              <a:buNone/>
            </a:pPr>
            <a:r>
              <a:rPr lang="ru-RU" sz="4900" dirty="0" smtClean="0">
                <a:solidFill>
                  <a:schemeClr val="tx2">
                    <a:lumMod val="75000"/>
                  </a:schemeClr>
                </a:solidFill>
              </a:rPr>
              <a:t>-изучение методической литературы по теме</a:t>
            </a:r>
          </a:p>
          <a:p>
            <a:pPr marL="0" indent="0">
              <a:buNone/>
            </a:pPr>
            <a:r>
              <a:rPr lang="ru-RU" sz="4900" dirty="0" smtClean="0">
                <a:solidFill>
                  <a:schemeClr val="tx2">
                    <a:lumMod val="75000"/>
                  </a:schemeClr>
                </a:solidFill>
              </a:rPr>
              <a:t>-подбор диагностических материалов по выявлению уровня развития детей по вопросам приобщения к национальным ценностям бурятского народа</a:t>
            </a:r>
          </a:p>
          <a:p>
            <a:pPr marL="0" indent="0">
              <a:buNone/>
            </a:pPr>
            <a:r>
              <a:rPr lang="ru-RU" sz="4900" dirty="0" smtClean="0">
                <a:solidFill>
                  <a:schemeClr val="tx2">
                    <a:lumMod val="75000"/>
                  </a:schemeClr>
                </a:solidFill>
              </a:rPr>
              <a:t>-разработать модель формирования национальных ценностей бурятского народа у дошкольников.</a:t>
            </a:r>
          </a:p>
          <a:p>
            <a:pPr marL="0" indent="0">
              <a:buNone/>
            </a:pPr>
            <a:r>
              <a:rPr lang="ru-RU" sz="4900" dirty="0" smtClean="0">
                <a:solidFill>
                  <a:schemeClr val="tx2">
                    <a:lumMod val="75000"/>
                  </a:schemeClr>
                </a:solidFill>
              </a:rPr>
              <a:t>2.Практический (сроки ноябрь 2018г.-март 2019г.):</a:t>
            </a:r>
          </a:p>
          <a:p>
            <a:pPr marL="0" indent="0">
              <a:buNone/>
            </a:pPr>
            <a:r>
              <a:rPr lang="ru-RU" sz="4900" dirty="0" smtClean="0">
                <a:solidFill>
                  <a:schemeClr val="tx2">
                    <a:lumMod val="75000"/>
                  </a:schemeClr>
                </a:solidFill>
              </a:rPr>
              <a:t>-внедрить модель формирования национальных ценностей бурятского народа у дошкольников</a:t>
            </a:r>
          </a:p>
          <a:p>
            <a:pPr marL="0" indent="0">
              <a:buNone/>
            </a:pPr>
            <a:r>
              <a:rPr lang="ru-RU" sz="4900" dirty="0" smtClean="0">
                <a:solidFill>
                  <a:schemeClr val="tx2">
                    <a:lumMod val="75000"/>
                  </a:schemeClr>
                </a:solidFill>
              </a:rPr>
              <a:t>-привлечь родителей к реализации данного проекта.</a:t>
            </a:r>
          </a:p>
          <a:p>
            <a:pPr marL="0" indent="0">
              <a:buNone/>
            </a:pPr>
            <a:r>
              <a:rPr lang="ru-RU" sz="4900" dirty="0" smtClean="0">
                <a:solidFill>
                  <a:schemeClr val="tx2">
                    <a:lumMod val="75000"/>
                  </a:schemeClr>
                </a:solidFill>
              </a:rPr>
              <a:t>3.Заключительный (сроки апрель-май 2019г.):</a:t>
            </a:r>
          </a:p>
          <a:p>
            <a:pPr marL="0" indent="0">
              <a:buNone/>
            </a:pPr>
            <a:r>
              <a:rPr lang="ru-RU" sz="4900" dirty="0" smtClean="0">
                <a:solidFill>
                  <a:schemeClr val="tx2">
                    <a:lumMod val="75000"/>
                  </a:schemeClr>
                </a:solidFill>
              </a:rPr>
              <a:t>-выставка работ</a:t>
            </a:r>
          </a:p>
          <a:p>
            <a:pPr marL="0" indent="0">
              <a:buNone/>
            </a:pPr>
            <a:r>
              <a:rPr lang="ru-RU" sz="4900" dirty="0" smtClean="0">
                <a:solidFill>
                  <a:schemeClr val="tx2">
                    <a:lumMod val="75000"/>
                  </a:schemeClr>
                </a:solidFill>
              </a:rPr>
              <a:t>-проверить эффективность разработанной модели формирования национальных ценностей у детей дошкольного возраста</a:t>
            </a:r>
          </a:p>
          <a:p>
            <a:pPr marL="0" indent="0">
              <a:buNone/>
            </a:pPr>
            <a:r>
              <a:rPr lang="ru-RU" sz="4900" dirty="0" smtClean="0">
                <a:solidFill>
                  <a:schemeClr val="tx2">
                    <a:lumMod val="75000"/>
                  </a:schemeClr>
                </a:solidFill>
              </a:rPr>
              <a:t>-распространить идею проекта в образовательной среде.</a:t>
            </a:r>
          </a:p>
          <a:p>
            <a:pPr marL="0" indent="0">
              <a:buNone/>
            </a:pPr>
            <a:r>
              <a:rPr lang="ru-RU" sz="4900" dirty="0" smtClean="0">
                <a:solidFill>
                  <a:schemeClr val="tx2">
                    <a:lumMod val="75000"/>
                  </a:schemeClr>
                </a:solidFill>
              </a:rPr>
              <a:t>1 этап-подготовительный:</a:t>
            </a:r>
          </a:p>
          <a:p>
            <a:pPr marL="0" indent="0">
              <a:buNone/>
            </a:pPr>
            <a:r>
              <a:rPr lang="ru-RU" sz="4900" dirty="0" smtClean="0">
                <a:solidFill>
                  <a:schemeClr val="tx2">
                    <a:lumMod val="75000"/>
                  </a:schemeClr>
                </a:solidFill>
              </a:rPr>
              <a:t>Задача: Изучить литературу и рекомендации исследователей и ученых </a:t>
            </a:r>
            <a:r>
              <a:rPr lang="ru-RU" sz="4900" dirty="0" err="1" smtClean="0">
                <a:solidFill>
                  <a:schemeClr val="tx2">
                    <a:lumMod val="75000"/>
                  </a:schemeClr>
                </a:solidFill>
              </a:rPr>
              <a:t>И.Н.Дашибалова</a:t>
            </a:r>
            <a:r>
              <a:rPr lang="ru-RU" sz="4900" dirty="0" smtClean="0">
                <a:solidFill>
                  <a:schemeClr val="tx2">
                    <a:lumMod val="75000"/>
                  </a:schemeClr>
                </a:solidFill>
              </a:rPr>
              <a:t>, </a:t>
            </a:r>
            <a:r>
              <a:rPr lang="ru-RU" sz="4900" dirty="0" err="1" smtClean="0">
                <a:solidFill>
                  <a:schemeClr val="tx2">
                    <a:lumMod val="75000"/>
                  </a:schemeClr>
                </a:solidFill>
              </a:rPr>
              <a:t>Ю.Б.Рандалов</a:t>
            </a:r>
            <a:r>
              <a:rPr lang="ru-RU" sz="4900" dirty="0" smtClean="0">
                <a:solidFill>
                  <a:schemeClr val="tx2">
                    <a:lumMod val="75000"/>
                  </a:schemeClr>
                </a:solidFill>
              </a:rPr>
              <a:t>, Улан-Удэ: издательство БЦН СО РАН,2012.-119с. «Шаги </a:t>
            </a:r>
            <a:r>
              <a:rPr lang="ru-RU" sz="4900" dirty="0" err="1" smtClean="0">
                <a:solidFill>
                  <a:schemeClr val="tx2">
                    <a:lumMod val="75000"/>
                  </a:schemeClr>
                </a:solidFill>
              </a:rPr>
              <a:t>возрождения.Национальный</a:t>
            </a:r>
            <a:r>
              <a:rPr lang="ru-RU" sz="4900" dirty="0" smtClean="0">
                <a:solidFill>
                  <a:schemeClr val="tx2">
                    <a:lumMod val="75000"/>
                  </a:schemeClr>
                </a:solidFill>
              </a:rPr>
              <a:t> язык в детских дошкольных образовательных учреждениях Республики Бурятия»; Г.Б.Цырендашиева,Улан-Удэ:НоваПринт,2018.-40с.:ил. « </a:t>
            </a:r>
            <a:r>
              <a:rPr lang="ru-RU" sz="4900" dirty="0" err="1" smtClean="0">
                <a:solidFill>
                  <a:schemeClr val="tx2">
                    <a:lumMod val="75000"/>
                  </a:schemeClr>
                </a:solidFill>
              </a:rPr>
              <a:t>Табан</a:t>
            </a:r>
            <a:r>
              <a:rPr lang="ru-RU" sz="4900" dirty="0" smtClean="0">
                <a:solidFill>
                  <a:schemeClr val="tx2">
                    <a:lumMod val="75000"/>
                  </a:schemeClr>
                </a:solidFill>
              </a:rPr>
              <a:t> </a:t>
            </a:r>
            <a:r>
              <a:rPr lang="ru-RU" sz="4900" dirty="0" err="1" smtClean="0">
                <a:solidFill>
                  <a:schemeClr val="tx2">
                    <a:lumMod val="75000"/>
                  </a:schemeClr>
                </a:solidFill>
              </a:rPr>
              <a:t>талаан</a:t>
            </a:r>
            <a:r>
              <a:rPr lang="ru-RU" sz="4900" dirty="0" smtClean="0">
                <a:solidFill>
                  <a:schemeClr val="tx2">
                    <a:lumMod val="75000"/>
                  </a:schemeClr>
                </a:solidFill>
              </a:rPr>
              <a:t>».</a:t>
            </a:r>
          </a:p>
          <a:p>
            <a:pPr marL="0" indent="0">
              <a:buNone/>
            </a:pPr>
            <a:r>
              <a:rPr lang="ru-RU" sz="4900" dirty="0" smtClean="0">
                <a:solidFill>
                  <a:schemeClr val="tx2">
                    <a:lumMod val="75000"/>
                  </a:schemeClr>
                </a:solidFill>
              </a:rPr>
              <a:t>Диагностика по выявлению уровня знаний у детей в начале проекта.</a:t>
            </a:r>
          </a:p>
          <a:p>
            <a:pPr marL="0" indent="0">
              <a:buNone/>
            </a:pPr>
            <a:r>
              <a:rPr lang="ru-RU" sz="4900" dirty="0" smtClean="0">
                <a:solidFill>
                  <a:schemeClr val="tx2">
                    <a:lumMod val="75000"/>
                  </a:schemeClr>
                </a:solidFill>
              </a:rPr>
              <a:t>Содержание:</a:t>
            </a:r>
          </a:p>
          <a:p>
            <a:pPr marL="0" indent="0">
              <a:buNone/>
            </a:pPr>
            <a:r>
              <a:rPr lang="ru-RU" sz="4900" dirty="0" smtClean="0">
                <a:solidFill>
                  <a:schemeClr val="tx2">
                    <a:lumMod val="75000"/>
                  </a:schemeClr>
                </a:solidFill>
              </a:rPr>
              <a:t>-организация и проведение различных форм просветительской работы с </a:t>
            </a:r>
            <a:r>
              <a:rPr lang="ru-RU" sz="4900" dirty="0" err="1" smtClean="0">
                <a:solidFill>
                  <a:schemeClr val="tx2">
                    <a:lumMod val="75000"/>
                  </a:schemeClr>
                </a:solidFill>
              </a:rPr>
              <a:t>родителями,консультаций</a:t>
            </a:r>
            <a:endParaRPr lang="ru-RU" sz="4900" dirty="0">
              <a:solidFill>
                <a:schemeClr val="tx2">
                  <a:lumMod val="75000"/>
                </a:schemeClr>
              </a:solidFill>
            </a:endParaRPr>
          </a:p>
          <a:p>
            <a:pPr marL="0" indent="0">
              <a:buNone/>
            </a:pPr>
            <a:r>
              <a:rPr lang="ru-RU" sz="4900" dirty="0" smtClean="0">
                <a:solidFill>
                  <a:schemeClr val="tx2">
                    <a:lumMod val="75000"/>
                  </a:schemeClr>
                </a:solidFill>
              </a:rPr>
              <a:t>-создание необходимой предметно-развивающей среды: подбор материалов, предметов, иллюстраций</a:t>
            </a:r>
          </a:p>
          <a:p>
            <a:pPr>
              <a:buFontTx/>
              <a:buChar char="-"/>
            </a:pPr>
            <a:r>
              <a:rPr lang="ru-RU" sz="4900" dirty="0" smtClean="0">
                <a:solidFill>
                  <a:schemeClr val="tx2">
                    <a:lumMod val="75000"/>
                  </a:schemeClr>
                </a:solidFill>
              </a:rPr>
              <a:t>Проведение диагностики для выявления знаний бурятского </a:t>
            </a:r>
            <a:r>
              <a:rPr lang="ru-RU" sz="4900" dirty="0" err="1" smtClean="0">
                <a:solidFill>
                  <a:schemeClr val="tx2">
                    <a:lumMod val="75000"/>
                  </a:schemeClr>
                </a:solidFill>
              </a:rPr>
              <a:t>языка,национальных</a:t>
            </a:r>
            <a:r>
              <a:rPr lang="ru-RU" sz="4900" dirty="0" smtClean="0">
                <a:solidFill>
                  <a:schemeClr val="tx2">
                    <a:lumMod val="75000"/>
                  </a:schemeClr>
                </a:solidFill>
              </a:rPr>
              <a:t> ценностей бурятского народа.</a:t>
            </a:r>
          </a:p>
          <a:p>
            <a:pPr>
              <a:buFontTx/>
              <a:buChar char="-"/>
            </a:pPr>
            <a:r>
              <a:rPr lang="ru-RU" sz="4900" dirty="0" smtClean="0">
                <a:solidFill>
                  <a:schemeClr val="tx2">
                    <a:lumMod val="75000"/>
                  </a:schemeClr>
                </a:solidFill>
              </a:rPr>
              <a:t>Сроки:</a:t>
            </a:r>
          </a:p>
          <a:p>
            <a:pPr>
              <a:buFontTx/>
              <a:buChar char="-"/>
            </a:pPr>
            <a:r>
              <a:rPr lang="ru-RU" sz="4900" dirty="0" smtClean="0">
                <a:solidFill>
                  <a:schemeClr val="tx2">
                    <a:lumMod val="75000"/>
                  </a:schemeClr>
                </a:solidFill>
              </a:rPr>
              <a:t>Реализация мини-проектов по следующим темам:</a:t>
            </a:r>
          </a:p>
          <a:p>
            <a:pPr>
              <a:buFontTx/>
              <a:buChar char="-"/>
            </a:pPr>
            <a:r>
              <a:rPr lang="ru-RU" sz="4900" dirty="0" smtClean="0">
                <a:solidFill>
                  <a:schemeClr val="tx2">
                    <a:lumMod val="75000"/>
                  </a:schemeClr>
                </a:solidFill>
              </a:rPr>
              <a:t>«</a:t>
            </a:r>
            <a:r>
              <a:rPr lang="ru-RU" sz="4900" dirty="0" err="1" smtClean="0">
                <a:solidFill>
                  <a:schemeClr val="tx2">
                    <a:lumMod val="75000"/>
                  </a:schemeClr>
                </a:solidFill>
              </a:rPr>
              <a:t>Сагаалган</a:t>
            </a:r>
            <a:r>
              <a:rPr lang="ru-RU" sz="4900" dirty="0" smtClean="0">
                <a:solidFill>
                  <a:schemeClr val="tx2">
                    <a:lumMod val="75000"/>
                  </a:schemeClr>
                </a:solidFill>
              </a:rPr>
              <a:t>», « </a:t>
            </a:r>
            <a:r>
              <a:rPr lang="ru-RU" sz="4900" dirty="0" err="1" smtClean="0">
                <a:solidFill>
                  <a:schemeClr val="tx2">
                    <a:lumMod val="75000"/>
                  </a:schemeClr>
                </a:solidFill>
              </a:rPr>
              <a:t>Еохор</a:t>
            </a:r>
            <a:r>
              <a:rPr lang="ru-RU" sz="4900" dirty="0" smtClean="0">
                <a:solidFill>
                  <a:schemeClr val="tx2">
                    <a:lumMod val="75000"/>
                  </a:schemeClr>
                </a:solidFill>
              </a:rPr>
              <a:t> </a:t>
            </a:r>
            <a:r>
              <a:rPr lang="ru-RU" sz="4900" dirty="0" err="1" smtClean="0">
                <a:solidFill>
                  <a:schemeClr val="tx2">
                    <a:lumMod val="75000"/>
                  </a:schemeClr>
                </a:solidFill>
              </a:rPr>
              <a:t>наадан</a:t>
            </a:r>
            <a:r>
              <a:rPr lang="ru-RU" sz="4900" dirty="0" smtClean="0">
                <a:solidFill>
                  <a:schemeClr val="tx2">
                    <a:lumMod val="75000"/>
                  </a:schemeClr>
                </a:solidFill>
              </a:rPr>
              <a:t>», « Красная книга Аги», « Традиции бурятского народа», « Юрта».</a:t>
            </a:r>
          </a:p>
          <a:p>
            <a:pPr>
              <a:buFontTx/>
              <a:buChar char="-"/>
            </a:pPr>
            <a:r>
              <a:rPr lang="ru-RU" sz="4900" dirty="0" smtClean="0">
                <a:solidFill>
                  <a:schemeClr val="tx2">
                    <a:lumMod val="75000"/>
                  </a:schemeClr>
                </a:solidFill>
              </a:rPr>
              <a:t>Сроки:</a:t>
            </a:r>
          </a:p>
          <a:p>
            <a:pPr>
              <a:buFontTx/>
              <a:buChar char="-"/>
            </a:pPr>
            <a:r>
              <a:rPr lang="ru-RU" sz="4900" dirty="0" smtClean="0">
                <a:solidFill>
                  <a:schemeClr val="tx2">
                    <a:lumMod val="75000"/>
                  </a:schemeClr>
                </a:solidFill>
              </a:rPr>
              <a:t>3 этап-Заключительный:</a:t>
            </a:r>
          </a:p>
          <a:p>
            <a:pPr>
              <a:buFontTx/>
              <a:buChar char="-"/>
            </a:pPr>
            <a:r>
              <a:rPr lang="ru-RU" sz="4900" dirty="0" smtClean="0">
                <a:solidFill>
                  <a:schemeClr val="tx2">
                    <a:lumMod val="75000"/>
                  </a:schemeClr>
                </a:solidFill>
              </a:rPr>
              <a:t>Проведение мониторинга по оценке модели.</a:t>
            </a:r>
          </a:p>
          <a:p>
            <a:pPr>
              <a:buFontTx/>
              <a:buChar char="-"/>
            </a:pPr>
            <a:r>
              <a:rPr lang="ru-RU" sz="4900" dirty="0" smtClean="0">
                <a:solidFill>
                  <a:schemeClr val="tx2">
                    <a:lumMod val="75000"/>
                  </a:schemeClr>
                </a:solidFill>
              </a:rPr>
              <a:t>В начале проекта: сентябрь 2018г.</a:t>
            </a:r>
          </a:p>
          <a:p>
            <a:pPr>
              <a:buFontTx/>
              <a:buChar char="-"/>
            </a:pPr>
            <a:r>
              <a:rPr lang="ru-RU" sz="4900" dirty="0" smtClean="0">
                <a:solidFill>
                  <a:schemeClr val="tx2">
                    <a:lumMod val="75000"/>
                  </a:schemeClr>
                </a:solidFill>
              </a:rPr>
              <a:t>В конце проекта: май 2019г.Мероприятия: составление мини-проектов по ходу реализации проекта по приобщению к национальным ценностям бурятского народа.</a:t>
            </a:r>
          </a:p>
          <a:p>
            <a:pPr marL="0" indent="0">
              <a:buNone/>
            </a:pPr>
            <a:endParaRPr lang="ru-RU" sz="3400" dirty="0" smtClean="0">
              <a:solidFill>
                <a:schemeClr val="tx2">
                  <a:lumMod val="75000"/>
                </a:schemeClr>
              </a:solidFill>
            </a:endParaRPr>
          </a:p>
          <a:p>
            <a:pPr marL="0" indent="0">
              <a:buNone/>
            </a:pPr>
            <a:endParaRPr lang="ru-RU" dirty="0" smtClean="0">
              <a:solidFill>
                <a:schemeClr val="tx2">
                  <a:lumMod val="75000"/>
                </a:schemeClr>
              </a:solidFill>
            </a:endParaRPr>
          </a:p>
          <a:p>
            <a:pPr marL="0" indent="0">
              <a:buNone/>
            </a:pPr>
            <a:endParaRPr lang="ru-RU" dirty="0">
              <a:solidFill>
                <a:schemeClr val="tx2">
                  <a:lumMod val="75000"/>
                </a:schemeClr>
              </a:solidFill>
            </a:endParaRPr>
          </a:p>
          <a:p>
            <a:pPr marL="0" indent="0">
              <a:buNone/>
            </a:pPr>
            <a:endParaRPr lang="ru-RU" dirty="0" smtClean="0">
              <a:solidFill>
                <a:schemeClr val="tx2">
                  <a:lumMod val="75000"/>
                </a:schemeClr>
              </a:solidFill>
            </a:endParaRPr>
          </a:p>
          <a:p>
            <a:pPr marL="0" indent="0">
              <a:buNone/>
            </a:pPr>
            <a:endParaRPr lang="ru-RU" dirty="0">
              <a:solidFill>
                <a:schemeClr val="tx2">
                  <a:lumMod val="75000"/>
                </a:schemeClr>
              </a:solidFill>
            </a:endParaRPr>
          </a:p>
          <a:p>
            <a:pPr marL="0" indent="0">
              <a:buNone/>
            </a:pPr>
            <a:endParaRPr lang="ru-RU" dirty="0" smtClean="0">
              <a:solidFill>
                <a:schemeClr val="tx2">
                  <a:lumMod val="75000"/>
                </a:schemeClr>
              </a:solidFill>
            </a:endParaRPr>
          </a:p>
          <a:p>
            <a:pPr marL="0" indent="0">
              <a:buNone/>
            </a:pPr>
            <a:endParaRPr lang="ru-RU" dirty="0">
              <a:solidFill>
                <a:schemeClr val="tx2">
                  <a:lumMod val="75000"/>
                </a:schemeClr>
              </a:solidFill>
            </a:endParaRPr>
          </a:p>
        </p:txBody>
      </p:sp>
      <p:sp>
        <p:nvSpPr>
          <p:cNvPr id="3" name="Заголовок 2"/>
          <p:cNvSpPr>
            <a:spLocks noGrp="1"/>
          </p:cNvSpPr>
          <p:nvPr>
            <p:ph type="title"/>
          </p:nvPr>
        </p:nvSpPr>
        <p:spPr>
          <a:xfrm>
            <a:off x="683568" y="0"/>
            <a:ext cx="7756263" cy="1054250"/>
          </a:xfrm>
        </p:spPr>
        <p:txBody>
          <a:bodyPr/>
          <a:lstStyle/>
          <a:p>
            <a:r>
              <a:rPr lang="ru-RU" sz="2800" dirty="0" smtClean="0"/>
              <a:t>Этапы реализации проекта:</a:t>
            </a:r>
            <a:endParaRPr lang="ru-RU" sz="2800" dirty="0"/>
          </a:p>
        </p:txBody>
      </p:sp>
    </p:spTree>
    <p:extLst>
      <p:ext uri="{BB962C8B-B14F-4D97-AF65-F5344CB8AC3E}">
        <p14:creationId xmlns:p14="http://schemas.microsoft.com/office/powerpoint/2010/main" val="4280311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116632"/>
            <a:ext cx="7756263" cy="1054250"/>
          </a:xfrm>
        </p:spPr>
        <p:txBody>
          <a:bodyPr/>
          <a:lstStyle/>
          <a:p>
            <a:r>
              <a:rPr lang="ru-RU" dirty="0"/>
              <a:t>2</a:t>
            </a:r>
            <a:r>
              <a:rPr lang="ru-RU" dirty="0" smtClean="0"/>
              <a:t> этап.</a:t>
            </a:r>
            <a:endParaRPr lang="ru-RU" dirty="0"/>
          </a:p>
        </p:txBody>
      </p:sp>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8249" t="12930"/>
          <a:stretch/>
        </p:blipFill>
        <p:spPr>
          <a:xfrm>
            <a:off x="251520" y="1340768"/>
            <a:ext cx="2823801" cy="3573015"/>
          </a:xfrm>
          <a:prstGeom prst="rect">
            <a:avLst/>
          </a:prstGeom>
        </p:spPr>
      </p:pic>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t="15960" r="17677"/>
          <a:stretch/>
        </p:blipFill>
        <p:spPr>
          <a:xfrm>
            <a:off x="3419872" y="1340768"/>
            <a:ext cx="2625006" cy="3573015"/>
          </a:xfrm>
          <a:prstGeom prst="rect">
            <a:avLst/>
          </a:prstGeom>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t="26464"/>
          <a:stretch/>
        </p:blipFill>
        <p:spPr>
          <a:xfrm>
            <a:off x="6300192" y="1356256"/>
            <a:ext cx="2571750" cy="3557527"/>
          </a:xfrm>
          <a:prstGeom prst="rect">
            <a:avLst/>
          </a:prstGeom>
        </p:spPr>
      </p:pic>
    </p:spTree>
    <p:extLst>
      <p:ext uri="{BB962C8B-B14F-4D97-AF65-F5344CB8AC3E}">
        <p14:creationId xmlns:p14="http://schemas.microsoft.com/office/powerpoint/2010/main" val="3448893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88640"/>
            <a:ext cx="4046636" cy="5395515"/>
          </a:xfrm>
        </p:spPr>
      </p:pic>
      <p:sp>
        <p:nvSpPr>
          <p:cNvPr id="3" name="Заголовок 2"/>
          <p:cNvSpPr>
            <a:spLocks noGrp="1"/>
          </p:cNvSpPr>
          <p:nvPr>
            <p:ph type="title"/>
          </p:nvPr>
        </p:nvSpPr>
        <p:spPr/>
        <p:txBody>
          <a:bodyPr/>
          <a:lstStyle/>
          <a:p>
            <a:endParaRPr lang="ru-RU"/>
          </a:p>
        </p:txBody>
      </p:sp>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b="37374"/>
          <a:stretch/>
        </p:blipFill>
        <p:spPr>
          <a:xfrm>
            <a:off x="4355976" y="260648"/>
            <a:ext cx="4464496" cy="3727930"/>
          </a:xfrm>
          <a:prstGeom prst="rect">
            <a:avLst/>
          </a:prstGeom>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7575" r="20000"/>
          <a:stretch/>
        </p:blipFill>
        <p:spPr>
          <a:xfrm>
            <a:off x="4357464" y="3988578"/>
            <a:ext cx="4248472" cy="2705734"/>
          </a:xfrm>
          <a:prstGeom prst="rect">
            <a:avLst/>
          </a:prstGeom>
        </p:spPr>
      </p:pic>
    </p:spTree>
    <p:extLst>
      <p:ext uri="{BB962C8B-B14F-4D97-AF65-F5344CB8AC3E}">
        <p14:creationId xmlns:p14="http://schemas.microsoft.com/office/powerpoint/2010/main" val="10643052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923</TotalTime>
  <Words>463</Words>
  <Application>Microsoft Office PowerPoint</Application>
  <PresentationFormat>Экран (4:3)</PresentationFormat>
  <Paragraphs>74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Твердый переплет</vt:lpstr>
      <vt:lpstr>             Муниципальное бюджетное дошкольное образовательное учреждение «Дульдургинский детский сад «Бэлиг»    «Формирование национальных ценностей бурятского народа у детей дошкольного возраста»</vt:lpstr>
      <vt:lpstr>Актуальность </vt:lpstr>
      <vt:lpstr>Презентация PowerPoint</vt:lpstr>
      <vt:lpstr> Тип проекта: познавательно-практический,  творческий  Участники проекта: воспитанники детского сада, родители воспитанников, воспитатели. Сроки реализации:сентябрь 2018-май 2019г</vt:lpstr>
      <vt:lpstr>Цель проекта: Формирование национальных ценностей бурятского народа у детей дошкольного возраста  </vt:lpstr>
      <vt:lpstr>Ожидаемые результаты:</vt:lpstr>
      <vt:lpstr>Этапы реализации проекта:</vt:lpstr>
      <vt:lpstr>2 этап.</vt:lpstr>
      <vt:lpstr>Презентация PowerPoint</vt:lpstr>
      <vt:lpstr>Презентация PowerPoint</vt:lpstr>
      <vt:lpstr>3 этап</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Админ</cp:lastModifiedBy>
  <cp:revision>62</cp:revision>
  <dcterms:created xsi:type="dcterms:W3CDTF">2017-12-11T10:35:23Z</dcterms:created>
  <dcterms:modified xsi:type="dcterms:W3CDTF">2020-10-23T06:52:57Z</dcterms:modified>
</cp:coreProperties>
</file>